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1%D1%80%D0%B0%D1%87%D0%BD%D1%8B%D0%B9_%D1%81%D0%BE%D1%8E%D0%B7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Конституция Российской Федерации. Поправки 2020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76470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96448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Изучить поправки в Конституцию РФ 2020 года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Определить значимость и важность поправок 2020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ctr">
              <a:defRPr/>
            </a:pP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551837"/>
            <a:ext cx="82809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вспомнить государственное устройство РФ, основные полномочия президента и правительства;</a:t>
            </a:r>
          </a:p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- продолжить работу  по формированию у обучающихся основ правовой культуры.</a:t>
            </a:r>
          </a:p>
        </p:txBody>
      </p:sp>
    </p:spTree>
    <p:extLst>
      <p:ext uri="{BB962C8B-B14F-4D97-AF65-F5344CB8AC3E}">
        <p14:creationId xmlns:p14="http://schemas.microsoft.com/office/powerpoint/2010/main" val="253021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88992"/>
            <a:ext cx="7776864" cy="3470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182563" algn="ctr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Вопросы:</a:t>
            </a:r>
          </a:p>
          <a:p>
            <a:pPr marL="228600" lvl="0" indent="-182563" algn="ctr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28600" lvl="0" indent="-182563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1. Важность  поправки</a:t>
            </a:r>
          </a:p>
          <a:p>
            <a:pPr marL="228600" lvl="0" indent="-182563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2. Значимость поправки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653447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ГРУППА 1</a:t>
            </a:r>
          </a:p>
          <a:p>
            <a:pPr lvl="0"/>
            <a:endParaRPr lang="ru-RU" dirty="0"/>
          </a:p>
          <a:p>
            <a:pPr lvl="0"/>
            <a:r>
              <a:rPr lang="ru-RU" b="1" dirty="0" smtClean="0"/>
              <a:t>Утверждается</a:t>
            </a:r>
            <a:r>
              <a:rPr lang="ru-RU" b="1" dirty="0"/>
              <a:t>, что «</a:t>
            </a:r>
            <a:r>
              <a:rPr lang="ru-RU" b="1" i="1" dirty="0"/>
              <a:t>Российская Федерация, объединённая тысячелетней историей, сохраняя память предков, передавших нам идеалы и веру в Бога, а также преемственность в развитии Российского государства, признаёт исторически сложившееся государственное единство</a:t>
            </a:r>
            <a:r>
              <a:rPr lang="ru-RU" b="1" dirty="0"/>
              <a:t>» (ст. 67</a:t>
            </a:r>
            <a:r>
              <a:rPr lang="ru-RU" b="1" baseline="30000" dirty="0"/>
              <a:t>1</a:t>
            </a:r>
            <a:r>
              <a:rPr lang="ru-RU" b="1" dirty="0"/>
              <a:t>, ч. 2).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82341"/>
            <a:ext cx="63904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«</a:t>
            </a:r>
            <a:r>
              <a:rPr lang="ru-RU" b="1" i="1" u="sng" dirty="0"/>
              <a:t>В Российской Федерации</a:t>
            </a:r>
            <a:r>
              <a:rPr lang="ru-RU" b="1" i="1" dirty="0"/>
              <a:t> создаются условия для </a:t>
            </a:r>
            <a:endParaRPr lang="ru-RU" b="1" i="1" dirty="0" smtClean="0"/>
          </a:p>
          <a:p>
            <a:pPr lvl="0"/>
            <a:r>
              <a:rPr lang="ru-RU" b="1" i="1" dirty="0" smtClean="0"/>
              <a:t>устойчивого </a:t>
            </a:r>
            <a:r>
              <a:rPr lang="ru-RU" b="1" i="1" dirty="0"/>
              <a:t>экономического роста страны и повышения благосостояния граждан, для взаимного доверия государства и общества, гарантируются защита достоинства граждан и уважение человека труда, </a:t>
            </a:r>
            <a:r>
              <a:rPr lang="ru-RU" b="1" i="1" u="sng" dirty="0"/>
              <a:t>обеспечиваются</a:t>
            </a:r>
            <a:r>
              <a:rPr lang="ru-RU" b="1" i="1" dirty="0"/>
              <a:t> сбалансированность прав и обязанностей гражданина, социальное партнёрство, экономическая, </a:t>
            </a:r>
            <a:r>
              <a:rPr lang="ru-RU" b="1" i="1" u="sng" dirty="0"/>
              <a:t>политическая</a:t>
            </a:r>
            <a:r>
              <a:rPr lang="ru-RU" b="1" i="1" dirty="0"/>
              <a:t> и социальная </a:t>
            </a:r>
            <a:r>
              <a:rPr lang="ru-RU" b="1" i="1" u="sng" dirty="0"/>
              <a:t>солидарность</a:t>
            </a:r>
            <a:r>
              <a:rPr lang="ru-RU" b="1" dirty="0"/>
              <a:t>» (ст. 75).</a:t>
            </a:r>
          </a:p>
        </p:txBody>
      </p:sp>
    </p:spTree>
    <p:extLst>
      <p:ext uri="{BB962C8B-B14F-4D97-AF65-F5344CB8AC3E}">
        <p14:creationId xmlns:p14="http://schemas.microsoft.com/office/powerpoint/2010/main" val="2255551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63904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ГРУППА 2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Поправка </a:t>
            </a:r>
            <a:r>
              <a:rPr lang="ru-RU" dirty="0"/>
              <a:t>даёт  определение </a:t>
            </a:r>
            <a:r>
              <a:rPr lang="ru-RU" dirty="0">
                <a:hlinkClick r:id="rId2" tooltip="Брачный союз"/>
              </a:rPr>
              <a:t>брака</a:t>
            </a:r>
            <a:r>
              <a:rPr lang="ru-RU" dirty="0"/>
              <a:t> как союза мужчины и женщины. Правительство Российской Федерации теперь «</a:t>
            </a:r>
            <a:r>
              <a:rPr lang="ru-RU" i="1" dirty="0"/>
              <a:t>обеспечивает проведение в Российской Федерации единой социально ориентированной государственной политики в области сохранения традиционных семейных ценностей</a:t>
            </a:r>
            <a:r>
              <a:rPr lang="ru-RU" dirty="0"/>
              <a:t>» (ст. 114, ч. 1, пункт «в</a:t>
            </a:r>
            <a:r>
              <a:rPr lang="ru-RU" dirty="0" smtClean="0"/>
              <a:t>»).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2748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У </a:t>
            </a:r>
            <a:r>
              <a:rPr lang="ru-RU" dirty="0"/>
              <a:t>президента появится возможность (ст. 83, пункт «а») отправить Председателя Правительства в отставку (раньше он уходил сам). Сам Председатель всё ещё может подать в отставку, но президент вправе её отклонить (ст. 117, ч. 4</a:t>
            </a:r>
            <a:r>
              <a:rPr lang="ru-RU" baseline="30000" dirty="0"/>
              <a:t>1</a:t>
            </a:r>
            <a:r>
              <a:rPr lang="ru-RU" dirty="0"/>
              <a:t>). Роль Председателя правительства </a:t>
            </a:r>
            <a:r>
              <a:rPr lang="ru-RU" dirty="0" smtClean="0"/>
              <a:t>уменьшена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случае отставки президент пожизненно остаётся членом Совета Федерации — сенатором (ст. 95, ч. 2, пункт «б»)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901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249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ГРУППА 3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Чиновникам</a:t>
            </a:r>
            <a:r>
              <a:rPr lang="ru-RU" dirty="0"/>
              <a:t>, депутатам и судьям запретят иметь иностранное </a:t>
            </a:r>
            <a:endParaRPr lang="ru-RU" dirty="0" smtClean="0"/>
          </a:p>
          <a:p>
            <a:r>
              <a:rPr lang="ru-RU" dirty="0" smtClean="0"/>
              <a:t>гражданство </a:t>
            </a:r>
            <a:r>
              <a:rPr lang="ru-RU" dirty="0"/>
              <a:t>или вид на жительство в другой стране. Более того, президентом теперь сможет стать только человек, который на момент вступления в должность не только не имеет права постоянно жить за границей, но и никогда не имел подобного документа.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751344"/>
            <a:ext cx="83884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Статья 81 &lt;…&gt; 3</a:t>
            </a:r>
            <a:r>
              <a:rPr lang="ru-RU" baseline="30000" dirty="0"/>
              <a:t>1</a:t>
            </a:r>
            <a:r>
              <a:rPr lang="ru-RU" dirty="0"/>
              <a:t>. Положение части 3 статьи 81 Конституции Российской Федерации, ограничивающее число сроков, в течение которых одно и то же лицо может занимать должность Президента Российской Федерации, применяется к лицу, занимавшему и (или) занимающему должность Президента Российской Федерации, без учёта числа сроков, в течение которых оно занимало и (или) занимает эту должность на момент вступления в силу поправки к Конституции Российской Федерации, вносящей соответствующее ограничение, и не исключает для него возможность занимать должность Президента Российской Федерации в течение сроков, допустимых указанным положением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37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поправки, облеченные в четкие правовые нормы, а за страну, в которой хотят жить — с современным образованием и здравоохранением, с надежной социальной защитой граждан и с эффективной властью, подотчетной обществу.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позволят эффективнее бороться за социальную справедливость в стране и отстаивать государственный суверенитет.</a:t>
            </a:r>
          </a:p>
        </p:txBody>
      </p:sp>
    </p:spTree>
    <p:extLst>
      <p:ext uri="{BB962C8B-B14F-4D97-AF65-F5344CB8AC3E}">
        <p14:creationId xmlns:p14="http://schemas.microsoft.com/office/powerpoint/2010/main" val="15480217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188</TotalTime>
  <Words>323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20</cp:revision>
  <dcterms:created xsi:type="dcterms:W3CDTF">2021-12-14T09:58:11Z</dcterms:created>
  <dcterms:modified xsi:type="dcterms:W3CDTF">2021-12-15T14:51:12Z</dcterms:modified>
</cp:coreProperties>
</file>